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Poppins" panose="00000500000000000000" pitchFamily="2" charset="0"/>
      <p:regular r:id="rId14"/>
    </p:embeddedFont>
    <p:embeddedFont>
      <p:font typeface="Poppins Bold" panose="00000800000000000000"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61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6CACC-808A-4C97-A034-6F188B9ECF3E}" type="datetimeFigureOut">
              <a:rPr lang="en-IN" smtClean="0"/>
              <a:t>19-05-2024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FED71-9F99-4DB7-9E51-6E44E8C03D94}" type="slidenum">
              <a:rPr lang="en-IN" smtClean="0"/>
              <a:t>‹#›</a:t>
            </a:fld>
            <a:endParaRPr lang="en-IN"/>
          </a:p>
        </p:txBody>
      </p:sp>
    </p:spTree>
    <p:extLst>
      <p:ext uri="{BB962C8B-B14F-4D97-AF65-F5344CB8AC3E}">
        <p14:creationId xmlns:p14="http://schemas.microsoft.com/office/powerpoint/2010/main" val="4112238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11FED71-9F99-4DB7-9E51-6E44E8C03D94}" type="slidenum">
              <a:rPr lang="en-IN" smtClean="0"/>
              <a:t>1</a:t>
            </a:fld>
            <a:endParaRPr lang="en-IN"/>
          </a:p>
        </p:txBody>
      </p:sp>
    </p:spTree>
    <p:extLst>
      <p:ext uri="{BB962C8B-B14F-4D97-AF65-F5344CB8AC3E}">
        <p14:creationId xmlns:p14="http://schemas.microsoft.com/office/powerpoint/2010/main" val="1634510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5E9"/>
        </a:solidFill>
        <a:effectLst/>
      </p:bgPr>
    </p:bg>
    <p:spTree>
      <p:nvGrpSpPr>
        <p:cNvPr id="1" name=""/>
        <p:cNvGrpSpPr/>
        <p:nvPr/>
      </p:nvGrpSpPr>
      <p:grpSpPr>
        <a:xfrm>
          <a:off x="0" y="0"/>
          <a:ext cx="0" cy="0"/>
          <a:chOff x="0" y="0"/>
          <a:chExt cx="0" cy="0"/>
        </a:xfrm>
      </p:grpSpPr>
      <p:grpSp>
        <p:nvGrpSpPr>
          <p:cNvPr id="2" name="Group 2"/>
          <p:cNvGrpSpPr/>
          <p:nvPr/>
        </p:nvGrpSpPr>
        <p:grpSpPr>
          <a:xfrm>
            <a:off x="7968879" y="-346327"/>
            <a:ext cx="13566819" cy="11399531"/>
            <a:chOff x="0" y="0"/>
            <a:chExt cx="3573154" cy="3002346"/>
          </a:xfrm>
        </p:grpSpPr>
        <p:sp>
          <p:nvSpPr>
            <p:cNvPr id="3" name="Freeform 3"/>
            <p:cNvSpPr/>
            <p:nvPr/>
          </p:nvSpPr>
          <p:spPr>
            <a:xfrm>
              <a:off x="0" y="0"/>
              <a:ext cx="3573154" cy="3002346"/>
            </a:xfrm>
            <a:custGeom>
              <a:avLst/>
              <a:gdLst/>
              <a:ahLst/>
              <a:cxnLst/>
              <a:rect l="l" t="t" r="r" b="b"/>
              <a:pathLst>
                <a:path w="3573154" h="3002346">
                  <a:moveTo>
                    <a:pt x="0" y="0"/>
                  </a:moveTo>
                  <a:lnTo>
                    <a:pt x="3573154" y="0"/>
                  </a:lnTo>
                  <a:lnTo>
                    <a:pt x="3573154" y="3002346"/>
                  </a:lnTo>
                  <a:lnTo>
                    <a:pt x="0" y="3002346"/>
                  </a:lnTo>
                  <a:close/>
                </a:path>
              </a:pathLst>
            </a:custGeom>
            <a:solidFill>
              <a:srgbClr val="EBD6C1"/>
            </a:solidFill>
          </p:spPr>
        </p:sp>
        <p:sp>
          <p:nvSpPr>
            <p:cNvPr id="4" name="TextBox 4"/>
            <p:cNvSpPr txBox="1"/>
            <p:nvPr/>
          </p:nvSpPr>
          <p:spPr>
            <a:xfrm>
              <a:off x="0" y="-38100"/>
              <a:ext cx="3573154" cy="304044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15617" y="873025"/>
            <a:ext cx="11235287" cy="4270475"/>
            <a:chOff x="0" y="0"/>
            <a:chExt cx="2959088" cy="1124734"/>
          </a:xfrm>
        </p:grpSpPr>
        <p:sp>
          <p:nvSpPr>
            <p:cNvPr id="6" name="Freeform 6"/>
            <p:cNvSpPr/>
            <p:nvPr/>
          </p:nvSpPr>
          <p:spPr>
            <a:xfrm>
              <a:off x="0" y="0"/>
              <a:ext cx="2959088" cy="1124734"/>
            </a:xfrm>
            <a:custGeom>
              <a:avLst/>
              <a:gdLst/>
              <a:ahLst/>
              <a:cxnLst/>
              <a:rect l="l" t="t" r="r" b="b"/>
              <a:pathLst>
                <a:path w="2959088" h="1124734">
                  <a:moveTo>
                    <a:pt x="0" y="0"/>
                  </a:moveTo>
                  <a:lnTo>
                    <a:pt x="2959088" y="0"/>
                  </a:lnTo>
                  <a:lnTo>
                    <a:pt x="2959088" y="1124734"/>
                  </a:lnTo>
                  <a:lnTo>
                    <a:pt x="0" y="1124734"/>
                  </a:lnTo>
                  <a:close/>
                </a:path>
              </a:pathLst>
            </a:custGeom>
            <a:solidFill>
              <a:srgbClr val="7B6046"/>
            </a:solidFill>
          </p:spPr>
        </p:sp>
        <p:sp>
          <p:nvSpPr>
            <p:cNvPr id="7" name="TextBox 7"/>
            <p:cNvSpPr txBox="1"/>
            <p:nvPr/>
          </p:nvSpPr>
          <p:spPr>
            <a:xfrm>
              <a:off x="0" y="-38100"/>
              <a:ext cx="2959088" cy="1162834"/>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499461" y="459160"/>
            <a:ext cx="8027114" cy="9368680"/>
            <a:chOff x="0" y="0"/>
            <a:chExt cx="10702819" cy="12491574"/>
          </a:xfrm>
        </p:grpSpPr>
        <p:pic>
          <p:nvPicPr>
            <p:cNvPr id="9" name="Picture 9"/>
            <p:cNvPicPr>
              <a:picLocks noChangeAspect="1"/>
            </p:cNvPicPr>
            <p:nvPr/>
          </p:nvPicPr>
          <p:blipFill>
            <a:blip r:embed="rId3"/>
            <a:srcRect l="21425" r="21425"/>
            <a:stretch>
              <a:fillRect/>
            </a:stretch>
          </p:blipFill>
          <p:spPr>
            <a:xfrm>
              <a:off x="0" y="0"/>
              <a:ext cx="10702819" cy="12491574"/>
            </a:xfrm>
            <a:prstGeom prst="rect">
              <a:avLst/>
            </a:prstGeom>
          </p:spPr>
        </p:pic>
      </p:grpSp>
      <p:sp>
        <p:nvSpPr>
          <p:cNvPr id="10" name="TextBox 10"/>
          <p:cNvSpPr txBox="1"/>
          <p:nvPr/>
        </p:nvSpPr>
        <p:spPr>
          <a:xfrm>
            <a:off x="104775" y="1050079"/>
            <a:ext cx="10004909" cy="3223260"/>
          </a:xfrm>
          <a:prstGeom prst="rect">
            <a:avLst/>
          </a:prstGeom>
        </p:spPr>
        <p:txBody>
          <a:bodyPr lIns="0" tIns="0" rIns="0" bIns="0" rtlCol="0" anchor="t">
            <a:spAutoFit/>
          </a:bodyPr>
          <a:lstStyle/>
          <a:p>
            <a:pPr algn="l">
              <a:lnSpc>
                <a:spcPts val="6269"/>
              </a:lnSpc>
            </a:pPr>
            <a:r>
              <a:rPr lang="en-US" sz="5499">
                <a:solidFill>
                  <a:srgbClr val="FBF5E9"/>
                </a:solidFill>
                <a:latin typeface="Poppins"/>
              </a:rPr>
              <a:t>EMPOWERING RURAL ARTISANS FOR SUSTAINABLE DEVELOPMENT USING PR ALGORITHM</a:t>
            </a:r>
          </a:p>
        </p:txBody>
      </p:sp>
      <p:sp>
        <p:nvSpPr>
          <p:cNvPr id="11" name="TextBox 11"/>
          <p:cNvSpPr txBox="1"/>
          <p:nvPr/>
        </p:nvSpPr>
        <p:spPr>
          <a:xfrm>
            <a:off x="209550" y="6172828"/>
            <a:ext cx="4399226" cy="717550"/>
          </a:xfrm>
          <a:prstGeom prst="rect">
            <a:avLst/>
          </a:prstGeom>
        </p:spPr>
        <p:txBody>
          <a:bodyPr lIns="0" tIns="0" rIns="0" bIns="0" rtlCol="0" anchor="t">
            <a:spAutoFit/>
          </a:bodyPr>
          <a:lstStyle/>
          <a:p>
            <a:pPr algn="ctr">
              <a:lnSpc>
                <a:spcPts val="5599"/>
              </a:lnSpc>
            </a:pPr>
            <a:r>
              <a:rPr lang="en-US" sz="3999">
                <a:solidFill>
                  <a:srgbClr val="7B6046"/>
                </a:solidFill>
                <a:latin typeface="Poppins Bold"/>
              </a:rPr>
              <a:t>Team Members :</a:t>
            </a:r>
          </a:p>
        </p:txBody>
      </p:sp>
      <p:sp>
        <p:nvSpPr>
          <p:cNvPr id="12" name="TextBox 12"/>
          <p:cNvSpPr txBox="1"/>
          <p:nvPr/>
        </p:nvSpPr>
        <p:spPr>
          <a:xfrm>
            <a:off x="663037" y="7178675"/>
            <a:ext cx="8380690" cy="2836610"/>
          </a:xfrm>
          <a:prstGeom prst="rect">
            <a:avLst/>
          </a:prstGeom>
        </p:spPr>
        <p:txBody>
          <a:bodyPr lIns="0" tIns="0" rIns="0" bIns="0" rtlCol="0" anchor="t">
            <a:spAutoFit/>
          </a:bodyPr>
          <a:lstStyle/>
          <a:p>
            <a:pPr algn="l">
              <a:lnSpc>
                <a:spcPts val="5599"/>
              </a:lnSpc>
            </a:pPr>
            <a:r>
              <a:rPr lang="en-US" sz="3999" dirty="0">
                <a:solidFill>
                  <a:srgbClr val="7B6046"/>
                </a:solidFill>
                <a:latin typeface="Poppins Bold"/>
              </a:rPr>
              <a:t>Sweatha R (210701275)</a:t>
            </a:r>
          </a:p>
          <a:p>
            <a:pPr algn="l">
              <a:lnSpc>
                <a:spcPts val="5599"/>
              </a:lnSpc>
            </a:pPr>
            <a:r>
              <a:rPr lang="en-US" sz="3999" dirty="0" err="1">
                <a:solidFill>
                  <a:srgbClr val="7B6046"/>
                </a:solidFill>
                <a:latin typeface="Poppins Bold"/>
              </a:rPr>
              <a:t>Thamizh</a:t>
            </a:r>
            <a:r>
              <a:rPr lang="en-US" sz="3999" dirty="0">
                <a:solidFill>
                  <a:srgbClr val="7B6046"/>
                </a:solidFill>
                <a:latin typeface="Poppins Bold"/>
              </a:rPr>
              <a:t> Bharathi M (210701288)</a:t>
            </a:r>
          </a:p>
          <a:p>
            <a:pPr algn="l">
              <a:lnSpc>
                <a:spcPts val="5599"/>
              </a:lnSpc>
            </a:pPr>
            <a:r>
              <a:rPr lang="en-US" sz="3999" dirty="0">
                <a:solidFill>
                  <a:srgbClr val="7B6046"/>
                </a:solidFill>
                <a:latin typeface="Poppins Bold"/>
              </a:rPr>
              <a:t>Thiru Eswaran V (210701290)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B6046"/>
        </a:solidFill>
        <a:effectLst/>
      </p:bgPr>
    </p:bg>
    <p:spTree>
      <p:nvGrpSpPr>
        <p:cNvPr id="1" name=""/>
        <p:cNvGrpSpPr/>
        <p:nvPr/>
      </p:nvGrpSpPr>
      <p:grpSpPr>
        <a:xfrm>
          <a:off x="0" y="0"/>
          <a:ext cx="0" cy="0"/>
          <a:chOff x="0" y="0"/>
          <a:chExt cx="0" cy="0"/>
        </a:xfrm>
      </p:grpSpPr>
      <p:sp>
        <p:nvSpPr>
          <p:cNvPr id="2" name="TextBox 2"/>
          <p:cNvSpPr txBox="1"/>
          <p:nvPr/>
        </p:nvSpPr>
        <p:spPr>
          <a:xfrm>
            <a:off x="1028700" y="2248801"/>
            <a:ext cx="16515184" cy="6531610"/>
          </a:xfrm>
          <a:prstGeom prst="rect">
            <a:avLst/>
          </a:prstGeom>
        </p:spPr>
        <p:txBody>
          <a:bodyPr lIns="0" tIns="0" rIns="0" bIns="0" rtlCol="0" anchor="t">
            <a:spAutoFit/>
          </a:bodyPr>
          <a:lstStyle/>
          <a:p>
            <a:pPr algn="just">
              <a:lnSpc>
                <a:spcPts val="4339"/>
              </a:lnSpc>
            </a:pPr>
            <a:r>
              <a:rPr lang="en-US" sz="3099">
                <a:solidFill>
                  <a:srgbClr val="FFFFFF"/>
                </a:solidFill>
                <a:latin typeface="Poppins"/>
              </a:rPr>
              <a:t>The development of the AI-enabled e-commerce platform represents a significant milestone in the preservation and promotion of traditional crafts, support for rural artisans, and the conservation of cultural heritage. Through personalized product recommendations, community engagement features, and educational content, the platform has contributed to enhanced user engagement and empowerment of rural artisans. Future work includes implementing more advanced machine learning algorithms for personalized product recommendations, integrating augmented reality (AR) technology for immersive product visualization, exploring blockchain integration for transparent and secure transactions, and offering multilingual support for diverse cultural preferences and global users. These enhancements will further elevate the platform's impact and reach, fostering greater economic empowerment and cultural preservation.</a:t>
            </a:r>
          </a:p>
        </p:txBody>
      </p:sp>
      <p:sp>
        <p:nvSpPr>
          <p:cNvPr id="3" name="TextBox 3"/>
          <p:cNvSpPr txBox="1"/>
          <p:nvPr/>
        </p:nvSpPr>
        <p:spPr>
          <a:xfrm>
            <a:off x="3275264" y="612775"/>
            <a:ext cx="11737473" cy="717550"/>
          </a:xfrm>
          <a:prstGeom prst="rect">
            <a:avLst/>
          </a:prstGeom>
        </p:spPr>
        <p:txBody>
          <a:bodyPr lIns="0" tIns="0" rIns="0" bIns="0" rtlCol="0" anchor="t">
            <a:spAutoFit/>
          </a:bodyPr>
          <a:lstStyle/>
          <a:p>
            <a:pPr algn="ctr">
              <a:lnSpc>
                <a:spcPts val="5599"/>
              </a:lnSpc>
            </a:pPr>
            <a:r>
              <a:rPr lang="en-US" sz="3999">
                <a:solidFill>
                  <a:srgbClr val="FFFFFF"/>
                </a:solidFill>
                <a:latin typeface="Poppins Bold"/>
              </a:rPr>
              <a:t>Conclusion and Future Enhancements </a:t>
            </a:r>
          </a:p>
        </p:txBody>
      </p:sp>
      <p:pic>
        <p:nvPicPr>
          <p:cNvPr id="4" name="Picture 4"/>
          <p:cNvPicPr>
            <a:picLocks noChangeAspect="1"/>
          </p:cNvPicPr>
          <p:nvPr/>
        </p:nvPicPr>
        <p:blipFill>
          <a:blip r:embed="rId2"/>
          <a:stretch>
            <a:fillRect/>
          </a:stretch>
        </p:blipFill>
        <p:spPr>
          <a:xfrm>
            <a:off x="-3902529" y="-4106571"/>
            <a:ext cx="6172200" cy="6172200"/>
          </a:xfrm>
          <a:prstGeom prst="rect">
            <a:avLst/>
          </a:prstGeom>
        </p:spPr>
      </p:pic>
      <p:pic>
        <p:nvPicPr>
          <p:cNvPr id="5" name="Picture 5"/>
          <p:cNvPicPr>
            <a:picLocks noChangeAspect="1"/>
          </p:cNvPicPr>
          <p:nvPr/>
        </p:nvPicPr>
        <p:blipFill>
          <a:blip r:embed="rId3"/>
          <a:stretch>
            <a:fillRect/>
          </a:stretch>
        </p:blipFill>
        <p:spPr>
          <a:xfrm rot="-10622891">
            <a:off x="15844157" y="8658808"/>
            <a:ext cx="6172200" cy="6172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B6046"/>
        </a:solidFill>
        <a:effectLst/>
      </p:bgPr>
    </p:bg>
    <p:spTree>
      <p:nvGrpSpPr>
        <p:cNvPr id="1" name=""/>
        <p:cNvGrpSpPr/>
        <p:nvPr/>
      </p:nvGrpSpPr>
      <p:grpSpPr>
        <a:xfrm>
          <a:off x="0" y="0"/>
          <a:ext cx="0" cy="0"/>
          <a:chOff x="0" y="0"/>
          <a:chExt cx="0" cy="0"/>
        </a:xfrm>
      </p:grpSpPr>
      <p:grpSp>
        <p:nvGrpSpPr>
          <p:cNvPr id="2" name="Group 2"/>
          <p:cNvGrpSpPr/>
          <p:nvPr/>
        </p:nvGrpSpPr>
        <p:grpSpPr>
          <a:xfrm>
            <a:off x="-762270" y="2208934"/>
            <a:ext cx="11235287" cy="5869132"/>
            <a:chOff x="0" y="0"/>
            <a:chExt cx="2959088" cy="1545780"/>
          </a:xfrm>
        </p:grpSpPr>
        <p:sp>
          <p:nvSpPr>
            <p:cNvPr id="3" name="Freeform 3"/>
            <p:cNvSpPr/>
            <p:nvPr/>
          </p:nvSpPr>
          <p:spPr>
            <a:xfrm>
              <a:off x="0" y="0"/>
              <a:ext cx="2959088" cy="1545780"/>
            </a:xfrm>
            <a:custGeom>
              <a:avLst/>
              <a:gdLst/>
              <a:ahLst/>
              <a:cxnLst/>
              <a:rect l="l" t="t" r="r" b="b"/>
              <a:pathLst>
                <a:path w="2959088" h="1545780">
                  <a:moveTo>
                    <a:pt x="0" y="0"/>
                  </a:moveTo>
                  <a:lnTo>
                    <a:pt x="2959088" y="0"/>
                  </a:lnTo>
                  <a:lnTo>
                    <a:pt x="2959088" y="1545780"/>
                  </a:lnTo>
                  <a:lnTo>
                    <a:pt x="0" y="1545780"/>
                  </a:lnTo>
                  <a:close/>
                </a:path>
              </a:pathLst>
            </a:custGeom>
            <a:solidFill>
              <a:srgbClr val="EBD6C1"/>
            </a:solidFill>
          </p:spPr>
        </p:sp>
        <p:sp>
          <p:nvSpPr>
            <p:cNvPr id="4" name="TextBox 4"/>
            <p:cNvSpPr txBox="1"/>
            <p:nvPr/>
          </p:nvSpPr>
          <p:spPr>
            <a:xfrm>
              <a:off x="0" y="-38100"/>
              <a:ext cx="2959088" cy="158388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144000" y="-836887"/>
            <a:ext cx="8115300" cy="11960773"/>
            <a:chOff x="0" y="0"/>
            <a:chExt cx="10820400" cy="15947698"/>
          </a:xfrm>
        </p:grpSpPr>
        <p:pic>
          <p:nvPicPr>
            <p:cNvPr id="6" name="Picture 6"/>
            <p:cNvPicPr>
              <a:picLocks noChangeAspect="1"/>
            </p:cNvPicPr>
            <p:nvPr/>
          </p:nvPicPr>
          <p:blipFill>
            <a:blip r:embed="rId2"/>
            <a:srcRect l="27383" r="27383"/>
            <a:stretch>
              <a:fillRect/>
            </a:stretch>
          </p:blipFill>
          <p:spPr>
            <a:xfrm>
              <a:off x="0" y="0"/>
              <a:ext cx="10820400" cy="15947698"/>
            </a:xfrm>
            <a:prstGeom prst="rect">
              <a:avLst/>
            </a:prstGeom>
          </p:spPr>
        </p:pic>
      </p:grpSp>
      <p:sp>
        <p:nvSpPr>
          <p:cNvPr id="7" name="TextBox 7"/>
          <p:cNvSpPr txBox="1"/>
          <p:nvPr/>
        </p:nvSpPr>
        <p:spPr>
          <a:xfrm>
            <a:off x="1028700" y="4228852"/>
            <a:ext cx="7544711" cy="1377315"/>
          </a:xfrm>
          <a:prstGeom prst="rect">
            <a:avLst/>
          </a:prstGeom>
        </p:spPr>
        <p:txBody>
          <a:bodyPr lIns="0" tIns="0" rIns="0" bIns="0" rtlCol="0" anchor="t">
            <a:spAutoFit/>
          </a:bodyPr>
          <a:lstStyle/>
          <a:p>
            <a:pPr algn="l">
              <a:lnSpc>
                <a:spcPts val="9600"/>
              </a:lnSpc>
            </a:pPr>
            <a:r>
              <a:rPr lang="en-US" sz="9600">
                <a:solidFill>
                  <a:srgbClr val="7B6046"/>
                </a:solidFill>
                <a:latin typeface="Poppin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B6046"/>
        </a:solidFill>
        <a:effectLst/>
      </p:bgPr>
    </p:bg>
    <p:spTree>
      <p:nvGrpSpPr>
        <p:cNvPr id="1" name=""/>
        <p:cNvGrpSpPr/>
        <p:nvPr/>
      </p:nvGrpSpPr>
      <p:grpSpPr>
        <a:xfrm>
          <a:off x="0" y="0"/>
          <a:ext cx="0" cy="0"/>
          <a:chOff x="0" y="0"/>
          <a:chExt cx="0" cy="0"/>
        </a:xfrm>
      </p:grpSpPr>
      <p:sp>
        <p:nvSpPr>
          <p:cNvPr id="2" name="TextBox 2"/>
          <p:cNvSpPr txBox="1"/>
          <p:nvPr/>
        </p:nvSpPr>
        <p:spPr>
          <a:xfrm>
            <a:off x="6847299" y="330200"/>
            <a:ext cx="4555302" cy="927100"/>
          </a:xfrm>
          <a:prstGeom prst="rect">
            <a:avLst/>
          </a:prstGeom>
        </p:spPr>
        <p:txBody>
          <a:bodyPr lIns="0" tIns="0" rIns="0" bIns="0" rtlCol="0" anchor="t">
            <a:spAutoFit/>
          </a:bodyPr>
          <a:lstStyle/>
          <a:p>
            <a:pPr algn="l">
              <a:lnSpc>
                <a:spcPts val="6500"/>
              </a:lnSpc>
            </a:pPr>
            <a:r>
              <a:rPr lang="en-US" sz="6500">
                <a:solidFill>
                  <a:srgbClr val="FBF5E9"/>
                </a:solidFill>
                <a:latin typeface="Poppins Bold"/>
              </a:rPr>
              <a:t>Abstract</a:t>
            </a:r>
          </a:p>
        </p:txBody>
      </p:sp>
      <p:sp>
        <p:nvSpPr>
          <p:cNvPr id="3" name="TextBox 3"/>
          <p:cNvSpPr txBox="1"/>
          <p:nvPr/>
        </p:nvSpPr>
        <p:spPr>
          <a:xfrm>
            <a:off x="757138" y="1456029"/>
            <a:ext cx="16564175" cy="8160385"/>
          </a:xfrm>
          <a:prstGeom prst="rect">
            <a:avLst/>
          </a:prstGeom>
        </p:spPr>
        <p:txBody>
          <a:bodyPr lIns="0" tIns="0" rIns="0" bIns="0" rtlCol="0" anchor="t">
            <a:spAutoFit/>
          </a:bodyPr>
          <a:lstStyle/>
          <a:p>
            <a:pPr algn="just">
              <a:lnSpc>
                <a:spcPts val="4339"/>
              </a:lnSpc>
            </a:pPr>
            <a:r>
              <a:rPr lang="en-US" sz="3099" spc="123">
                <a:solidFill>
                  <a:srgbClr val="FBF5E9"/>
                </a:solidFill>
                <a:latin typeface="Poppins"/>
              </a:rPr>
              <a:t>This project proposes the development of an AI-powered application aimed at promoting traditional products, supporting rural artisans, and safeguarding cultural heritage. This application bridges the gap between skilled artisans and the modern consumer. A key innovation of this platform lies in its elimination of intermediary vendors, thereby enhancing the overall quality of the traditional products and simultaneously offering substantial cost savings to consumers. Furthermore, the application incorporates a Product Recommendation Algorithm, leveraging the power of machine learning. This intelligent algorithm plays a pivotal role in amplifying the sales opportunities for artisans. As users engage with the platform, the algorithm analyzes preferences and behaviors, offering personalized recommendations that cater to individual tastes and preferences. The integration of this technology is poised to revolutionize the way consumers discover and connect with traditional crafts while concurrently providing rural artisans with an expanded market reach. </a:t>
            </a:r>
          </a:p>
        </p:txBody>
      </p:sp>
      <p:pic>
        <p:nvPicPr>
          <p:cNvPr id="4" name="Picture 4"/>
          <p:cNvPicPr>
            <a:picLocks noChangeAspect="1"/>
          </p:cNvPicPr>
          <p:nvPr/>
        </p:nvPicPr>
        <p:blipFill>
          <a:blip r:embed="rId2"/>
          <a:stretch>
            <a:fillRect/>
          </a:stretch>
        </p:blipFill>
        <p:spPr>
          <a:xfrm>
            <a:off x="-3902529" y="-4106571"/>
            <a:ext cx="6172200" cy="6172200"/>
          </a:xfrm>
          <a:prstGeom prst="rect">
            <a:avLst/>
          </a:prstGeom>
        </p:spPr>
      </p:pic>
      <p:pic>
        <p:nvPicPr>
          <p:cNvPr id="5" name="Picture 5"/>
          <p:cNvPicPr>
            <a:picLocks noChangeAspect="1"/>
          </p:cNvPicPr>
          <p:nvPr/>
        </p:nvPicPr>
        <p:blipFill>
          <a:blip r:embed="rId3"/>
          <a:stretch>
            <a:fillRect/>
          </a:stretch>
        </p:blipFill>
        <p:spPr>
          <a:xfrm rot="-10800000">
            <a:off x="16310688" y="7729246"/>
            <a:ext cx="6172200" cy="6172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5E9"/>
        </a:solidFill>
        <a:effectLst/>
      </p:bgPr>
    </p:bg>
    <p:spTree>
      <p:nvGrpSpPr>
        <p:cNvPr id="1" name=""/>
        <p:cNvGrpSpPr/>
        <p:nvPr/>
      </p:nvGrpSpPr>
      <p:grpSpPr>
        <a:xfrm>
          <a:off x="0" y="0"/>
          <a:ext cx="0" cy="0"/>
          <a:chOff x="0" y="0"/>
          <a:chExt cx="0" cy="0"/>
        </a:xfrm>
      </p:grpSpPr>
      <p:grpSp>
        <p:nvGrpSpPr>
          <p:cNvPr id="2" name="Group 2"/>
          <p:cNvGrpSpPr/>
          <p:nvPr/>
        </p:nvGrpSpPr>
        <p:grpSpPr>
          <a:xfrm>
            <a:off x="-4226603" y="-165171"/>
            <a:ext cx="9732563" cy="11299235"/>
            <a:chOff x="0" y="0"/>
            <a:chExt cx="2563309" cy="2975930"/>
          </a:xfrm>
        </p:grpSpPr>
        <p:sp>
          <p:nvSpPr>
            <p:cNvPr id="3" name="Freeform 3"/>
            <p:cNvSpPr/>
            <p:nvPr/>
          </p:nvSpPr>
          <p:spPr>
            <a:xfrm>
              <a:off x="0" y="0"/>
              <a:ext cx="2563309" cy="2975930"/>
            </a:xfrm>
            <a:custGeom>
              <a:avLst/>
              <a:gdLst/>
              <a:ahLst/>
              <a:cxnLst/>
              <a:rect l="l" t="t" r="r" b="b"/>
              <a:pathLst>
                <a:path w="2563309" h="2975930">
                  <a:moveTo>
                    <a:pt x="0" y="0"/>
                  </a:moveTo>
                  <a:lnTo>
                    <a:pt x="2563309" y="0"/>
                  </a:lnTo>
                  <a:lnTo>
                    <a:pt x="2563309" y="2975930"/>
                  </a:lnTo>
                  <a:lnTo>
                    <a:pt x="0" y="2975930"/>
                  </a:lnTo>
                  <a:close/>
                </a:path>
              </a:pathLst>
            </a:custGeom>
            <a:solidFill>
              <a:srgbClr val="7B6046"/>
            </a:solidFill>
          </p:spPr>
        </p:sp>
        <p:sp>
          <p:nvSpPr>
            <p:cNvPr id="4" name="TextBox 4"/>
            <p:cNvSpPr txBox="1"/>
            <p:nvPr/>
          </p:nvSpPr>
          <p:spPr>
            <a:xfrm>
              <a:off x="0" y="-38100"/>
              <a:ext cx="2563309" cy="301403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511631" y="2133683"/>
            <a:ext cx="4667757" cy="46677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6C1"/>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8" name="Group 8"/>
          <p:cNvGrpSpPr>
            <a:grpSpLocks noChangeAspect="1"/>
          </p:cNvGrpSpPr>
          <p:nvPr/>
        </p:nvGrpSpPr>
        <p:grpSpPr>
          <a:xfrm>
            <a:off x="887056" y="2509116"/>
            <a:ext cx="3916907" cy="39168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4985" r="-34985"/>
              </a:stretch>
            </a:blipFill>
          </p:spPr>
        </p:sp>
      </p:grpSp>
      <p:sp>
        <p:nvSpPr>
          <p:cNvPr id="10" name="TextBox 10"/>
          <p:cNvSpPr txBox="1"/>
          <p:nvPr/>
        </p:nvSpPr>
        <p:spPr>
          <a:xfrm>
            <a:off x="5943461" y="2331511"/>
            <a:ext cx="12023206" cy="7485585"/>
          </a:xfrm>
          <a:prstGeom prst="rect">
            <a:avLst/>
          </a:prstGeom>
        </p:spPr>
        <p:txBody>
          <a:bodyPr lIns="0" tIns="0" rIns="0" bIns="0" rtlCol="0" anchor="t">
            <a:spAutoFit/>
          </a:bodyPr>
          <a:lstStyle/>
          <a:p>
            <a:pPr algn="just">
              <a:lnSpc>
                <a:spcPts val="4258"/>
              </a:lnSpc>
            </a:pPr>
            <a:r>
              <a:rPr lang="en-US" sz="3041" spc="121">
                <a:solidFill>
                  <a:srgbClr val="7B6046"/>
                </a:solidFill>
                <a:latin typeface="Poppins"/>
              </a:rPr>
              <a:t>Rural artisans were facing challenges in reaching wider markets and promoting their traditional products effectively. Consumers interested in traditional crafts may have limited access to the authentic artisanal products. Existing e-commerce platforms may not specifically cater to the unique needs and preferences of rural artisans, and lack features such as educational content on cultural heritage. Community engagement and support for artisans may be limited. Overall, there is a gap in the market for a dedicated platform that addresses the needs of rural artisans while providing a seamless and engaging shopping experience for users interested in traditional crafts.</a:t>
            </a:r>
          </a:p>
          <a:p>
            <a:pPr algn="just">
              <a:lnSpc>
                <a:spcPts val="4258"/>
              </a:lnSpc>
            </a:pPr>
            <a:endParaRPr lang="en-US" sz="3041" spc="121">
              <a:solidFill>
                <a:srgbClr val="7B6046"/>
              </a:solidFill>
              <a:latin typeface="Poppins"/>
            </a:endParaRPr>
          </a:p>
        </p:txBody>
      </p:sp>
      <p:pic>
        <p:nvPicPr>
          <p:cNvPr id="11" name="Picture 11"/>
          <p:cNvPicPr>
            <a:picLocks noChangeAspect="1"/>
          </p:cNvPicPr>
          <p:nvPr/>
        </p:nvPicPr>
        <p:blipFill>
          <a:blip r:embed="rId3"/>
          <a:stretch>
            <a:fillRect/>
          </a:stretch>
        </p:blipFill>
        <p:spPr>
          <a:xfrm>
            <a:off x="-3902529" y="-4106571"/>
            <a:ext cx="6172200" cy="6172200"/>
          </a:xfrm>
          <a:prstGeom prst="rect">
            <a:avLst/>
          </a:prstGeom>
        </p:spPr>
      </p:pic>
      <p:pic>
        <p:nvPicPr>
          <p:cNvPr id="12" name="Picture 12"/>
          <p:cNvPicPr>
            <a:picLocks noChangeAspect="1"/>
          </p:cNvPicPr>
          <p:nvPr/>
        </p:nvPicPr>
        <p:blipFill>
          <a:blip r:embed="rId4"/>
          <a:stretch>
            <a:fillRect/>
          </a:stretch>
        </p:blipFill>
        <p:spPr>
          <a:xfrm rot="-10622891">
            <a:off x="15844157" y="8658808"/>
            <a:ext cx="6172200" cy="6172200"/>
          </a:xfrm>
          <a:prstGeom prst="rect">
            <a:avLst/>
          </a:prstGeom>
        </p:spPr>
      </p:pic>
      <p:sp>
        <p:nvSpPr>
          <p:cNvPr id="13" name="TextBox 13"/>
          <p:cNvSpPr txBox="1"/>
          <p:nvPr/>
        </p:nvSpPr>
        <p:spPr>
          <a:xfrm>
            <a:off x="8490449" y="374909"/>
            <a:ext cx="7821016" cy="927100"/>
          </a:xfrm>
          <a:prstGeom prst="rect">
            <a:avLst/>
          </a:prstGeom>
        </p:spPr>
        <p:txBody>
          <a:bodyPr lIns="0" tIns="0" rIns="0" bIns="0" rtlCol="0" anchor="t">
            <a:spAutoFit/>
          </a:bodyPr>
          <a:lstStyle/>
          <a:p>
            <a:pPr algn="ctr">
              <a:lnSpc>
                <a:spcPts val="6500"/>
              </a:lnSpc>
            </a:pPr>
            <a:r>
              <a:rPr lang="en-US" sz="6500">
                <a:solidFill>
                  <a:srgbClr val="7B6046"/>
                </a:solidFill>
                <a:latin typeface="Poppins Bold"/>
              </a:rPr>
              <a:t>Existing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5E9"/>
        </a:solidFill>
        <a:effectLst/>
      </p:bgPr>
    </p:bg>
    <p:spTree>
      <p:nvGrpSpPr>
        <p:cNvPr id="1" name=""/>
        <p:cNvGrpSpPr/>
        <p:nvPr/>
      </p:nvGrpSpPr>
      <p:grpSpPr>
        <a:xfrm>
          <a:off x="0" y="0"/>
          <a:ext cx="0" cy="0"/>
          <a:chOff x="0" y="0"/>
          <a:chExt cx="0" cy="0"/>
        </a:xfrm>
      </p:grpSpPr>
      <p:grpSp>
        <p:nvGrpSpPr>
          <p:cNvPr id="2" name="Group 2"/>
          <p:cNvGrpSpPr/>
          <p:nvPr/>
        </p:nvGrpSpPr>
        <p:grpSpPr>
          <a:xfrm>
            <a:off x="-4226603" y="-165171"/>
            <a:ext cx="9732563" cy="11299235"/>
            <a:chOff x="0" y="0"/>
            <a:chExt cx="2563309" cy="2975930"/>
          </a:xfrm>
        </p:grpSpPr>
        <p:sp>
          <p:nvSpPr>
            <p:cNvPr id="3" name="Freeform 3"/>
            <p:cNvSpPr/>
            <p:nvPr/>
          </p:nvSpPr>
          <p:spPr>
            <a:xfrm>
              <a:off x="0" y="0"/>
              <a:ext cx="2563309" cy="2975930"/>
            </a:xfrm>
            <a:custGeom>
              <a:avLst/>
              <a:gdLst/>
              <a:ahLst/>
              <a:cxnLst/>
              <a:rect l="l" t="t" r="r" b="b"/>
              <a:pathLst>
                <a:path w="2563309" h="2975930">
                  <a:moveTo>
                    <a:pt x="0" y="0"/>
                  </a:moveTo>
                  <a:lnTo>
                    <a:pt x="2563309" y="0"/>
                  </a:lnTo>
                  <a:lnTo>
                    <a:pt x="2563309" y="2975930"/>
                  </a:lnTo>
                  <a:lnTo>
                    <a:pt x="0" y="2975930"/>
                  </a:lnTo>
                  <a:close/>
                </a:path>
              </a:pathLst>
            </a:custGeom>
            <a:solidFill>
              <a:srgbClr val="7B6046"/>
            </a:solidFill>
          </p:spPr>
        </p:sp>
        <p:sp>
          <p:nvSpPr>
            <p:cNvPr id="4" name="TextBox 4"/>
            <p:cNvSpPr txBox="1"/>
            <p:nvPr/>
          </p:nvSpPr>
          <p:spPr>
            <a:xfrm>
              <a:off x="0" y="-38100"/>
              <a:ext cx="2563309" cy="301403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511631" y="2133683"/>
            <a:ext cx="4667757" cy="46677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6C1"/>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8" name="Group 8"/>
          <p:cNvGrpSpPr>
            <a:grpSpLocks noChangeAspect="1"/>
          </p:cNvGrpSpPr>
          <p:nvPr/>
        </p:nvGrpSpPr>
        <p:grpSpPr>
          <a:xfrm>
            <a:off x="887056" y="2509116"/>
            <a:ext cx="3916907" cy="39168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sp>
        <p:nvSpPr>
          <p:cNvPr id="10" name="TextBox 10"/>
          <p:cNvSpPr txBox="1"/>
          <p:nvPr/>
        </p:nvSpPr>
        <p:spPr>
          <a:xfrm>
            <a:off x="5943461" y="2331511"/>
            <a:ext cx="12023206" cy="6952185"/>
          </a:xfrm>
          <a:prstGeom prst="rect">
            <a:avLst/>
          </a:prstGeom>
        </p:spPr>
        <p:txBody>
          <a:bodyPr lIns="0" tIns="0" rIns="0" bIns="0" rtlCol="0" anchor="t">
            <a:spAutoFit/>
          </a:bodyPr>
          <a:lstStyle/>
          <a:p>
            <a:pPr algn="just">
              <a:lnSpc>
                <a:spcPts val="4258"/>
              </a:lnSpc>
            </a:pPr>
            <a:r>
              <a:rPr lang="en-US" sz="3041" spc="121">
                <a:solidFill>
                  <a:srgbClr val="7B6046"/>
                </a:solidFill>
                <a:latin typeface="Poppins"/>
              </a:rPr>
              <a:t>Our system is an online platform connecting rural artisans with consumers interested in traditional crafts. Artisans can register and showcase their products, while users can browse and purchase items securely. The system features a simple and intuitive interface for easy navigation. It includes search and filtering options to help users find specific products. Additionally, a recommendation system suggests personalized products based on user preferences. Educational content enriches the user experience, promoting appreciation for cultural heritage. Continuous updates and user support ensure the system remains efficient and user-friendly.</a:t>
            </a:r>
          </a:p>
          <a:p>
            <a:pPr algn="just">
              <a:lnSpc>
                <a:spcPts val="4258"/>
              </a:lnSpc>
            </a:pPr>
            <a:endParaRPr lang="en-US" sz="3041" spc="121">
              <a:solidFill>
                <a:srgbClr val="7B6046"/>
              </a:solidFill>
              <a:latin typeface="Poppins"/>
            </a:endParaRPr>
          </a:p>
        </p:txBody>
      </p:sp>
      <p:sp>
        <p:nvSpPr>
          <p:cNvPr id="11" name="TextBox 11"/>
          <p:cNvSpPr txBox="1"/>
          <p:nvPr/>
        </p:nvSpPr>
        <p:spPr>
          <a:xfrm>
            <a:off x="8490449" y="374909"/>
            <a:ext cx="7821016" cy="927100"/>
          </a:xfrm>
          <a:prstGeom prst="rect">
            <a:avLst/>
          </a:prstGeom>
        </p:spPr>
        <p:txBody>
          <a:bodyPr lIns="0" tIns="0" rIns="0" bIns="0" rtlCol="0" anchor="t">
            <a:spAutoFit/>
          </a:bodyPr>
          <a:lstStyle/>
          <a:p>
            <a:pPr algn="r">
              <a:lnSpc>
                <a:spcPts val="6500"/>
              </a:lnSpc>
            </a:pPr>
            <a:r>
              <a:rPr lang="en-US" sz="6500">
                <a:solidFill>
                  <a:srgbClr val="7B6046"/>
                </a:solidFill>
                <a:latin typeface="Poppins Bold"/>
              </a:rPr>
              <a:t>Proposed System</a:t>
            </a:r>
          </a:p>
        </p:txBody>
      </p:sp>
      <p:pic>
        <p:nvPicPr>
          <p:cNvPr id="12" name="Picture 12"/>
          <p:cNvPicPr>
            <a:picLocks noChangeAspect="1"/>
          </p:cNvPicPr>
          <p:nvPr/>
        </p:nvPicPr>
        <p:blipFill>
          <a:blip r:embed="rId3"/>
          <a:stretch>
            <a:fillRect/>
          </a:stretch>
        </p:blipFill>
        <p:spPr>
          <a:xfrm>
            <a:off x="-3902529" y="-4106571"/>
            <a:ext cx="6172200" cy="6172200"/>
          </a:xfrm>
          <a:prstGeom prst="rect">
            <a:avLst/>
          </a:prstGeom>
        </p:spPr>
      </p:pic>
      <p:pic>
        <p:nvPicPr>
          <p:cNvPr id="13" name="Picture 13"/>
          <p:cNvPicPr>
            <a:picLocks noChangeAspect="1"/>
          </p:cNvPicPr>
          <p:nvPr/>
        </p:nvPicPr>
        <p:blipFill>
          <a:blip r:embed="rId4"/>
          <a:stretch>
            <a:fillRect/>
          </a:stretch>
        </p:blipFill>
        <p:spPr>
          <a:xfrm rot="-10622891">
            <a:off x="15844157" y="8658808"/>
            <a:ext cx="6172200" cy="6172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5E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478033" cy="10411883"/>
            <a:chOff x="0" y="0"/>
            <a:chExt cx="4866643" cy="2742224"/>
          </a:xfrm>
        </p:grpSpPr>
        <p:sp>
          <p:nvSpPr>
            <p:cNvPr id="3" name="Freeform 3"/>
            <p:cNvSpPr/>
            <p:nvPr/>
          </p:nvSpPr>
          <p:spPr>
            <a:xfrm>
              <a:off x="0" y="0"/>
              <a:ext cx="4866642" cy="2742224"/>
            </a:xfrm>
            <a:custGeom>
              <a:avLst/>
              <a:gdLst/>
              <a:ahLst/>
              <a:cxnLst/>
              <a:rect l="l" t="t" r="r" b="b"/>
              <a:pathLst>
                <a:path w="4866642" h="2742224">
                  <a:moveTo>
                    <a:pt x="0" y="0"/>
                  </a:moveTo>
                  <a:lnTo>
                    <a:pt x="4866642" y="0"/>
                  </a:lnTo>
                  <a:lnTo>
                    <a:pt x="4866642" y="2742224"/>
                  </a:lnTo>
                  <a:lnTo>
                    <a:pt x="0" y="2742224"/>
                  </a:lnTo>
                  <a:close/>
                </a:path>
              </a:pathLst>
            </a:custGeom>
            <a:solidFill>
              <a:srgbClr val="7B6046"/>
            </a:solidFill>
            <a:ln cap="sq">
              <a:noFill/>
              <a:prstDash val="dash"/>
              <a:miter/>
            </a:ln>
          </p:spPr>
        </p:sp>
        <p:sp>
          <p:nvSpPr>
            <p:cNvPr id="4" name="TextBox 4"/>
            <p:cNvSpPr txBox="1"/>
            <p:nvPr/>
          </p:nvSpPr>
          <p:spPr>
            <a:xfrm>
              <a:off x="0" y="-38100"/>
              <a:ext cx="4866643" cy="2780324"/>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395842" y="2209359"/>
            <a:ext cx="15496315" cy="7335113"/>
          </a:xfrm>
          <a:custGeom>
            <a:avLst/>
            <a:gdLst/>
            <a:ahLst/>
            <a:cxnLst/>
            <a:rect l="l" t="t" r="r" b="b"/>
            <a:pathLst>
              <a:path w="15496315" h="7335113">
                <a:moveTo>
                  <a:pt x="0" y="0"/>
                </a:moveTo>
                <a:lnTo>
                  <a:pt x="15496316" y="0"/>
                </a:lnTo>
                <a:lnTo>
                  <a:pt x="15496316" y="7335112"/>
                </a:lnTo>
                <a:lnTo>
                  <a:pt x="0" y="7335112"/>
                </a:lnTo>
                <a:lnTo>
                  <a:pt x="0" y="0"/>
                </a:lnTo>
                <a:close/>
              </a:path>
            </a:pathLst>
          </a:custGeom>
          <a:blipFill>
            <a:blip r:embed="rId2"/>
            <a:stretch>
              <a:fillRect/>
            </a:stretch>
          </a:blipFill>
        </p:spPr>
      </p:sp>
      <p:sp>
        <p:nvSpPr>
          <p:cNvPr id="6" name="TextBox 6"/>
          <p:cNvSpPr txBox="1"/>
          <p:nvPr/>
        </p:nvSpPr>
        <p:spPr>
          <a:xfrm>
            <a:off x="5481904" y="515430"/>
            <a:ext cx="7324191" cy="1473200"/>
          </a:xfrm>
          <a:prstGeom prst="rect">
            <a:avLst/>
          </a:prstGeom>
        </p:spPr>
        <p:txBody>
          <a:bodyPr lIns="0" tIns="0" rIns="0" bIns="0" rtlCol="0" anchor="t">
            <a:spAutoFit/>
          </a:bodyPr>
          <a:lstStyle/>
          <a:p>
            <a:pPr algn="ctr">
              <a:lnSpc>
                <a:spcPts val="5499"/>
              </a:lnSpc>
            </a:pPr>
            <a:r>
              <a:rPr lang="en-US" sz="5499">
                <a:solidFill>
                  <a:srgbClr val="FFFFFF"/>
                </a:solidFill>
                <a:latin typeface="Poppins Bold"/>
              </a:rPr>
              <a:t>Architecture Diagram</a:t>
            </a:r>
          </a:p>
        </p:txBody>
      </p:sp>
      <p:pic>
        <p:nvPicPr>
          <p:cNvPr id="7" name="Picture 7"/>
          <p:cNvPicPr>
            <a:picLocks noChangeAspect="1"/>
          </p:cNvPicPr>
          <p:nvPr/>
        </p:nvPicPr>
        <p:blipFill>
          <a:blip r:embed="rId3"/>
          <a:stretch>
            <a:fillRect/>
          </a:stretch>
        </p:blipFill>
        <p:spPr>
          <a:xfrm>
            <a:off x="-3902529" y="-4106571"/>
            <a:ext cx="6172200" cy="6172200"/>
          </a:xfrm>
          <a:prstGeom prst="rect">
            <a:avLst/>
          </a:prstGeom>
        </p:spPr>
      </p:pic>
      <p:pic>
        <p:nvPicPr>
          <p:cNvPr id="8" name="Picture 8"/>
          <p:cNvPicPr>
            <a:picLocks noChangeAspect="1"/>
          </p:cNvPicPr>
          <p:nvPr/>
        </p:nvPicPr>
        <p:blipFill>
          <a:blip r:embed="rId4"/>
          <a:stretch>
            <a:fillRect/>
          </a:stretch>
        </p:blipFill>
        <p:spPr>
          <a:xfrm rot="-10622891">
            <a:off x="15844157" y="8658808"/>
            <a:ext cx="6172200" cy="6172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7B6046"/>
            </a:solidFill>
            <a:ln cap="sq">
              <a:noFill/>
              <a:prstDash val="dash"/>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6862249" y="231775"/>
            <a:ext cx="4641640" cy="777875"/>
          </a:xfrm>
          <a:prstGeom prst="rect">
            <a:avLst/>
          </a:prstGeom>
        </p:spPr>
        <p:txBody>
          <a:bodyPr lIns="0" tIns="0" rIns="0" bIns="0" rtlCol="0" anchor="t">
            <a:spAutoFit/>
          </a:bodyPr>
          <a:lstStyle/>
          <a:p>
            <a:pPr algn="ctr">
              <a:lnSpc>
                <a:spcPts val="5499"/>
              </a:lnSpc>
            </a:pPr>
            <a:r>
              <a:rPr lang="en-US" sz="5499">
                <a:solidFill>
                  <a:srgbClr val="FFFFFF"/>
                </a:solidFill>
                <a:latin typeface="Poppins Bold"/>
              </a:rPr>
              <a:t>Modules</a:t>
            </a:r>
          </a:p>
        </p:txBody>
      </p:sp>
      <p:sp>
        <p:nvSpPr>
          <p:cNvPr id="6" name="TextBox 6"/>
          <p:cNvSpPr txBox="1"/>
          <p:nvPr/>
        </p:nvSpPr>
        <p:spPr>
          <a:xfrm>
            <a:off x="774025" y="1391006"/>
            <a:ext cx="16328232" cy="4269105"/>
          </a:xfrm>
          <a:prstGeom prst="rect">
            <a:avLst/>
          </a:prstGeom>
        </p:spPr>
        <p:txBody>
          <a:bodyPr lIns="0" tIns="0" rIns="0" bIns="0" rtlCol="0" anchor="t">
            <a:spAutoFit/>
          </a:bodyPr>
          <a:lstStyle/>
          <a:p>
            <a:pPr algn="just">
              <a:lnSpc>
                <a:spcPts val="4800"/>
              </a:lnSpc>
            </a:pPr>
            <a:r>
              <a:rPr lang="en-US" sz="3200">
                <a:solidFill>
                  <a:srgbClr val="FFFFFF"/>
                </a:solidFill>
                <a:latin typeface="Poppins"/>
              </a:rPr>
              <a:t> 1. </a:t>
            </a:r>
            <a:r>
              <a:rPr lang="en-US" sz="3200">
                <a:solidFill>
                  <a:srgbClr val="FFFFFF"/>
                </a:solidFill>
                <a:latin typeface="Poppins Bold"/>
              </a:rPr>
              <a:t>Artisan Registration and Product Listing</a:t>
            </a:r>
          </a:p>
          <a:p>
            <a:pPr marL="690881" lvl="1" indent="-345440" algn="just">
              <a:lnSpc>
                <a:spcPts val="4800"/>
              </a:lnSpc>
              <a:buFont typeface="Arial"/>
              <a:buChar char="•"/>
            </a:pPr>
            <a:r>
              <a:rPr lang="en-US" sz="3200">
                <a:solidFill>
                  <a:srgbClr val="FFFFFF"/>
                </a:solidFill>
                <a:latin typeface="Poppins"/>
              </a:rPr>
              <a:t>User Registration: Allow artisans to register on the website by providing necessary details such as name, contact information, and craft specialization.</a:t>
            </a:r>
          </a:p>
          <a:p>
            <a:pPr marL="690881" lvl="1" indent="-345440" algn="just">
              <a:lnSpc>
                <a:spcPts val="4800"/>
              </a:lnSpc>
              <a:buFont typeface="Arial"/>
              <a:buChar char="•"/>
            </a:pPr>
            <a:r>
              <a:rPr lang="en-US" sz="3200">
                <a:solidFill>
                  <a:srgbClr val="FFFFFF"/>
                </a:solidFill>
                <a:latin typeface="Poppins"/>
              </a:rPr>
              <a:t>Product Listing: Develop a user-friendly interface for artisans to upload product images, descriptions, prices, and other relevant details.</a:t>
            </a:r>
          </a:p>
          <a:p>
            <a:pPr algn="just">
              <a:lnSpc>
                <a:spcPts val="4800"/>
              </a:lnSpc>
            </a:pPr>
            <a:endParaRPr lang="en-US" sz="3200">
              <a:solidFill>
                <a:srgbClr val="FFFFFF"/>
              </a:solidFill>
              <a:latin typeface="Poppins"/>
            </a:endParaRPr>
          </a:p>
        </p:txBody>
      </p:sp>
      <p:sp>
        <p:nvSpPr>
          <p:cNvPr id="7" name="TextBox 7"/>
          <p:cNvSpPr txBox="1"/>
          <p:nvPr/>
        </p:nvSpPr>
        <p:spPr>
          <a:xfrm>
            <a:off x="774025" y="5530772"/>
            <a:ext cx="16328232" cy="4269105"/>
          </a:xfrm>
          <a:prstGeom prst="rect">
            <a:avLst/>
          </a:prstGeom>
        </p:spPr>
        <p:txBody>
          <a:bodyPr lIns="0" tIns="0" rIns="0" bIns="0" rtlCol="0" anchor="t">
            <a:spAutoFit/>
          </a:bodyPr>
          <a:lstStyle/>
          <a:p>
            <a:pPr algn="just">
              <a:lnSpc>
                <a:spcPts val="4800"/>
              </a:lnSpc>
            </a:pPr>
            <a:r>
              <a:rPr lang="en-US" sz="3200">
                <a:solidFill>
                  <a:srgbClr val="FFFFFF"/>
                </a:solidFill>
                <a:latin typeface="Poppins"/>
              </a:rPr>
              <a:t> 2.</a:t>
            </a:r>
            <a:r>
              <a:rPr lang="en-US" sz="3200">
                <a:solidFill>
                  <a:srgbClr val="FFFFFF"/>
                </a:solidFill>
                <a:latin typeface="Poppins Bold"/>
              </a:rPr>
              <a:t> User Interface and Experience</a:t>
            </a:r>
          </a:p>
          <a:p>
            <a:pPr marL="690881" lvl="1" indent="-345440" algn="just">
              <a:lnSpc>
                <a:spcPts val="4800"/>
              </a:lnSpc>
              <a:buFont typeface="Arial"/>
              <a:buChar char="•"/>
            </a:pPr>
            <a:r>
              <a:rPr lang="en-US" sz="3200">
                <a:solidFill>
                  <a:srgbClr val="FFFFFF"/>
                </a:solidFill>
                <a:latin typeface="Poppins"/>
              </a:rPr>
              <a:t>User Registration and Profile Creation: Create a seamless registration process for users to create accounts and profiles, allowing them to save preferences and track orders.</a:t>
            </a:r>
          </a:p>
          <a:p>
            <a:pPr marL="690881" lvl="1" indent="-345440" algn="just">
              <a:lnSpc>
                <a:spcPts val="4800"/>
              </a:lnSpc>
              <a:buFont typeface="Arial"/>
              <a:buChar char="•"/>
            </a:pPr>
            <a:r>
              <a:rPr lang="en-US" sz="3200">
                <a:solidFill>
                  <a:srgbClr val="FFFFFF"/>
                </a:solidFill>
                <a:latin typeface="Poppins"/>
              </a:rPr>
              <a:t>Product Search and Navigation: Design an intuitive search and navigation system, enabling users to easily find specific products based on categories, keywords, or artisan profiles.</a:t>
            </a:r>
          </a:p>
        </p:txBody>
      </p:sp>
      <p:pic>
        <p:nvPicPr>
          <p:cNvPr id="8" name="Picture 8"/>
          <p:cNvPicPr>
            <a:picLocks noChangeAspect="1"/>
          </p:cNvPicPr>
          <p:nvPr/>
        </p:nvPicPr>
        <p:blipFill>
          <a:blip r:embed="rId2"/>
          <a:stretch>
            <a:fillRect/>
          </a:stretch>
        </p:blipFill>
        <p:spPr>
          <a:xfrm>
            <a:off x="-3912054" y="-4106571"/>
            <a:ext cx="6172200" cy="6172200"/>
          </a:xfrm>
          <a:prstGeom prst="rect">
            <a:avLst/>
          </a:prstGeom>
        </p:spPr>
      </p:pic>
      <p:pic>
        <p:nvPicPr>
          <p:cNvPr id="9" name="Picture 9"/>
          <p:cNvPicPr>
            <a:picLocks noChangeAspect="1"/>
          </p:cNvPicPr>
          <p:nvPr/>
        </p:nvPicPr>
        <p:blipFill>
          <a:blip r:embed="rId3"/>
          <a:stretch>
            <a:fillRect/>
          </a:stretch>
        </p:blipFill>
        <p:spPr>
          <a:xfrm rot="-10622891">
            <a:off x="15834632" y="8658808"/>
            <a:ext cx="6172200" cy="6172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7B6046"/>
            </a:solidFill>
            <a:ln cap="sq">
              <a:noFill/>
              <a:prstDash val="dash"/>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6862249" y="231775"/>
            <a:ext cx="4641640" cy="777875"/>
          </a:xfrm>
          <a:prstGeom prst="rect">
            <a:avLst/>
          </a:prstGeom>
        </p:spPr>
        <p:txBody>
          <a:bodyPr lIns="0" tIns="0" rIns="0" bIns="0" rtlCol="0" anchor="t">
            <a:spAutoFit/>
          </a:bodyPr>
          <a:lstStyle/>
          <a:p>
            <a:pPr algn="ctr">
              <a:lnSpc>
                <a:spcPts val="5499"/>
              </a:lnSpc>
            </a:pPr>
            <a:r>
              <a:rPr lang="en-US" sz="5499">
                <a:solidFill>
                  <a:srgbClr val="FFFFFF"/>
                </a:solidFill>
                <a:latin typeface="Poppins Bold"/>
              </a:rPr>
              <a:t>Modules</a:t>
            </a:r>
          </a:p>
        </p:txBody>
      </p:sp>
      <p:sp>
        <p:nvSpPr>
          <p:cNvPr id="6" name="TextBox 6"/>
          <p:cNvSpPr txBox="1"/>
          <p:nvPr/>
        </p:nvSpPr>
        <p:spPr>
          <a:xfrm>
            <a:off x="774025" y="981431"/>
            <a:ext cx="16328232" cy="4878705"/>
          </a:xfrm>
          <a:prstGeom prst="rect">
            <a:avLst/>
          </a:prstGeom>
        </p:spPr>
        <p:txBody>
          <a:bodyPr lIns="0" tIns="0" rIns="0" bIns="0" rtlCol="0" anchor="t">
            <a:spAutoFit/>
          </a:bodyPr>
          <a:lstStyle/>
          <a:p>
            <a:pPr algn="just">
              <a:lnSpc>
                <a:spcPts val="4800"/>
              </a:lnSpc>
            </a:pPr>
            <a:r>
              <a:rPr lang="en-US" sz="3200">
                <a:solidFill>
                  <a:srgbClr val="FFFFFF"/>
                </a:solidFill>
                <a:latin typeface="Poppins"/>
              </a:rPr>
              <a:t> 3. </a:t>
            </a:r>
            <a:r>
              <a:rPr lang="en-US" sz="3200">
                <a:solidFill>
                  <a:srgbClr val="FFFFFF"/>
                </a:solidFill>
                <a:latin typeface="Poppins Bold"/>
              </a:rPr>
              <a:t>Recommendation System Implementation</a:t>
            </a:r>
          </a:p>
          <a:p>
            <a:pPr marL="690881" lvl="1" indent="-345440" algn="just">
              <a:lnSpc>
                <a:spcPts val="4800"/>
              </a:lnSpc>
              <a:buFont typeface="Arial"/>
              <a:buChar char="•"/>
            </a:pPr>
            <a:r>
              <a:rPr lang="en-US" sz="3200">
                <a:solidFill>
                  <a:srgbClr val="FFFFFF"/>
                </a:solidFill>
                <a:latin typeface="Poppins"/>
              </a:rPr>
              <a:t>Machine Learning Model Selection: Choose appropriate machine learning algorithms, such as collaborative filtering or content-based filtering, for product recommendation based on user preferences and product similarities.</a:t>
            </a:r>
          </a:p>
          <a:p>
            <a:pPr marL="690881" lvl="1" indent="-345440" algn="just">
              <a:lnSpc>
                <a:spcPts val="4800"/>
              </a:lnSpc>
              <a:buFont typeface="Arial"/>
              <a:buChar char="•"/>
            </a:pPr>
            <a:r>
              <a:rPr lang="en-US" sz="3200">
                <a:solidFill>
                  <a:srgbClr val="FFFFFF"/>
                </a:solidFill>
                <a:latin typeface="Poppins"/>
              </a:rPr>
              <a:t>Model Training and Evaluation: Train the selected machine learning model using the prepared dataset and evaluate its performance based on metrics like accuracy, precision, and recall.</a:t>
            </a:r>
          </a:p>
        </p:txBody>
      </p:sp>
      <p:sp>
        <p:nvSpPr>
          <p:cNvPr id="7" name="TextBox 7"/>
          <p:cNvSpPr txBox="1"/>
          <p:nvPr/>
        </p:nvSpPr>
        <p:spPr>
          <a:xfrm>
            <a:off x="774025" y="5951220"/>
            <a:ext cx="16328232" cy="4269105"/>
          </a:xfrm>
          <a:prstGeom prst="rect">
            <a:avLst/>
          </a:prstGeom>
        </p:spPr>
        <p:txBody>
          <a:bodyPr lIns="0" tIns="0" rIns="0" bIns="0" rtlCol="0" anchor="t">
            <a:spAutoFit/>
          </a:bodyPr>
          <a:lstStyle/>
          <a:p>
            <a:pPr algn="just">
              <a:lnSpc>
                <a:spcPts val="4800"/>
              </a:lnSpc>
            </a:pPr>
            <a:r>
              <a:rPr lang="en-US" sz="3200">
                <a:solidFill>
                  <a:srgbClr val="FFFFFF"/>
                </a:solidFill>
                <a:latin typeface="Poppins"/>
              </a:rPr>
              <a:t> 4. </a:t>
            </a:r>
            <a:r>
              <a:rPr lang="en-US" sz="3200">
                <a:solidFill>
                  <a:srgbClr val="FFFFFF"/>
                </a:solidFill>
                <a:latin typeface="Poppins Bold"/>
              </a:rPr>
              <a:t>Community Engagement and Support</a:t>
            </a:r>
            <a:r>
              <a:rPr lang="en-US" sz="3200">
                <a:solidFill>
                  <a:srgbClr val="FFFFFF"/>
                </a:solidFill>
                <a:latin typeface="Poppins"/>
              </a:rPr>
              <a:t>:</a:t>
            </a:r>
          </a:p>
          <a:p>
            <a:pPr marL="690881" lvl="1" indent="-345440" algn="just">
              <a:lnSpc>
                <a:spcPts val="4800"/>
              </a:lnSpc>
              <a:buFont typeface="Arial"/>
              <a:buChar char="•"/>
            </a:pPr>
            <a:r>
              <a:rPr lang="en-US" sz="3200">
                <a:solidFill>
                  <a:srgbClr val="FFFFFF"/>
                </a:solidFill>
                <a:latin typeface="Poppins"/>
              </a:rPr>
              <a:t>Artisan Spotlight: Highlight featured artisans and their stories on the website, showcasing their craftsmanship and cultural heritage to create a deeper connection with users.</a:t>
            </a:r>
          </a:p>
          <a:p>
            <a:pPr marL="690881" lvl="1" indent="-345440" algn="just">
              <a:lnSpc>
                <a:spcPts val="4800"/>
              </a:lnSpc>
              <a:buFont typeface="Arial"/>
              <a:buChar char="•"/>
            </a:pPr>
            <a:r>
              <a:rPr lang="en-US" sz="3200">
                <a:solidFill>
                  <a:srgbClr val="FFFFFF"/>
                </a:solidFill>
                <a:latin typeface="Poppins"/>
              </a:rPr>
              <a:t>Continuous Improvement: Gather feedback from users and artisans to identify areas for improvement and implement iterative updates to enhance the website's functionality and user experience.</a:t>
            </a:r>
          </a:p>
        </p:txBody>
      </p:sp>
      <p:pic>
        <p:nvPicPr>
          <p:cNvPr id="8" name="Picture 8"/>
          <p:cNvPicPr>
            <a:picLocks noChangeAspect="1"/>
          </p:cNvPicPr>
          <p:nvPr/>
        </p:nvPicPr>
        <p:blipFill>
          <a:blip r:embed="rId2"/>
          <a:stretch>
            <a:fillRect/>
          </a:stretch>
        </p:blipFill>
        <p:spPr>
          <a:xfrm>
            <a:off x="-3921579" y="-4106571"/>
            <a:ext cx="6172200" cy="6172200"/>
          </a:xfrm>
          <a:prstGeom prst="rect">
            <a:avLst/>
          </a:prstGeom>
        </p:spPr>
      </p:pic>
      <p:pic>
        <p:nvPicPr>
          <p:cNvPr id="9" name="Picture 9"/>
          <p:cNvPicPr>
            <a:picLocks noChangeAspect="1"/>
          </p:cNvPicPr>
          <p:nvPr/>
        </p:nvPicPr>
        <p:blipFill>
          <a:blip r:embed="rId3"/>
          <a:stretch>
            <a:fillRect/>
          </a:stretch>
        </p:blipFill>
        <p:spPr>
          <a:xfrm rot="-10622891">
            <a:off x="15825107" y="8658808"/>
            <a:ext cx="6172200" cy="6172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B6046"/>
        </a:solidFill>
        <a:effectLst/>
      </p:bgPr>
    </p:bg>
    <p:spTree>
      <p:nvGrpSpPr>
        <p:cNvPr id="1" name=""/>
        <p:cNvGrpSpPr/>
        <p:nvPr/>
      </p:nvGrpSpPr>
      <p:grpSpPr>
        <a:xfrm>
          <a:off x="0" y="0"/>
          <a:ext cx="0" cy="0"/>
          <a:chOff x="0" y="0"/>
          <a:chExt cx="0" cy="0"/>
        </a:xfrm>
      </p:grpSpPr>
      <p:sp>
        <p:nvSpPr>
          <p:cNvPr id="2" name="TextBox 2"/>
          <p:cNvSpPr txBox="1"/>
          <p:nvPr/>
        </p:nvSpPr>
        <p:spPr>
          <a:xfrm>
            <a:off x="4808868" y="10024"/>
            <a:ext cx="9276755" cy="1177925"/>
          </a:xfrm>
          <a:prstGeom prst="rect">
            <a:avLst/>
          </a:prstGeom>
        </p:spPr>
        <p:txBody>
          <a:bodyPr lIns="0" tIns="0" rIns="0" bIns="0" rtlCol="0" anchor="t">
            <a:spAutoFit/>
          </a:bodyPr>
          <a:lstStyle/>
          <a:p>
            <a:pPr algn="ctr">
              <a:lnSpc>
                <a:spcPts val="9100"/>
              </a:lnSpc>
            </a:pPr>
            <a:r>
              <a:rPr lang="en-US" sz="6500">
                <a:solidFill>
                  <a:srgbClr val="FFFFFF"/>
                </a:solidFill>
                <a:latin typeface="Poppins Bold"/>
              </a:rPr>
              <a:t>Result and Discussion</a:t>
            </a:r>
          </a:p>
        </p:txBody>
      </p:sp>
      <p:sp>
        <p:nvSpPr>
          <p:cNvPr id="3" name="TextBox 3"/>
          <p:cNvSpPr txBox="1"/>
          <p:nvPr/>
        </p:nvSpPr>
        <p:spPr>
          <a:xfrm>
            <a:off x="554394" y="1466850"/>
            <a:ext cx="16988712" cy="857250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FFFFFF"/>
                </a:solidFill>
                <a:latin typeface="Poppins"/>
              </a:rPr>
              <a:t> The AI-enabled e-commerce platform project has demonstrated significant strides in promoting traditional products, supporting rural artisans, and preserving cultural heritage.</a:t>
            </a:r>
          </a:p>
          <a:p>
            <a:pPr algn="just">
              <a:lnSpc>
                <a:spcPts val="4500"/>
              </a:lnSpc>
            </a:pPr>
            <a:endParaRPr lang="en-US" sz="3000">
              <a:solidFill>
                <a:srgbClr val="FFFFFF"/>
              </a:solidFill>
              <a:latin typeface="Poppins"/>
            </a:endParaRPr>
          </a:p>
          <a:p>
            <a:pPr marL="647700" lvl="1" indent="-323850" algn="just">
              <a:lnSpc>
                <a:spcPts val="4500"/>
              </a:lnSpc>
              <a:buFont typeface="Arial"/>
              <a:buChar char="•"/>
            </a:pPr>
            <a:r>
              <a:rPr lang="en-US" sz="3000">
                <a:solidFill>
                  <a:srgbClr val="FFFFFF"/>
                </a:solidFill>
                <a:latin typeface="Poppins"/>
              </a:rPr>
              <a:t>Leveraging machine learning algorithms, the platform has implemented personalized product recommendations, resulting in notable improvements in user engagement and satisfaction.</a:t>
            </a:r>
          </a:p>
          <a:p>
            <a:pPr algn="just">
              <a:lnSpc>
                <a:spcPts val="4500"/>
              </a:lnSpc>
            </a:pPr>
            <a:endParaRPr lang="en-US" sz="3000">
              <a:solidFill>
                <a:srgbClr val="FFFFFF"/>
              </a:solidFill>
              <a:latin typeface="Poppins"/>
            </a:endParaRPr>
          </a:p>
          <a:p>
            <a:pPr marL="647700" lvl="1" indent="-323850" algn="just">
              <a:lnSpc>
                <a:spcPts val="4500"/>
              </a:lnSpc>
              <a:buFont typeface="Arial"/>
              <a:buChar char="•"/>
            </a:pPr>
            <a:r>
              <a:rPr lang="en-US" sz="3000">
                <a:solidFill>
                  <a:srgbClr val="FFFFFF"/>
                </a:solidFill>
                <a:latin typeface="Poppins"/>
              </a:rPr>
              <a:t>By providing a digital marketplace for artisans to showcase their crafts, the platform has empowered artisans with expanded market reach and economic opportunities, fostering economic empowerment in rural communities.</a:t>
            </a:r>
          </a:p>
          <a:p>
            <a:pPr algn="just">
              <a:lnSpc>
                <a:spcPts val="4500"/>
              </a:lnSpc>
            </a:pPr>
            <a:endParaRPr lang="en-US" sz="3000">
              <a:solidFill>
                <a:srgbClr val="FFFFFF"/>
              </a:solidFill>
              <a:latin typeface="Poppins"/>
            </a:endParaRPr>
          </a:p>
          <a:p>
            <a:pPr marL="647700" lvl="1" indent="-323850" algn="just">
              <a:lnSpc>
                <a:spcPts val="4500"/>
              </a:lnSpc>
              <a:buFont typeface="Arial"/>
              <a:buChar char="•"/>
            </a:pPr>
            <a:r>
              <a:rPr lang="en-US" sz="3000">
                <a:solidFill>
                  <a:srgbClr val="FFFFFF"/>
                </a:solidFill>
                <a:latin typeface="Poppins"/>
              </a:rPr>
              <a:t>The platform's community engagement features have facilitated meaningful interactions between users and artisans, creating a vibrant online community centered around traditional crafts and cultural heritage.</a:t>
            </a:r>
          </a:p>
        </p:txBody>
      </p:sp>
      <p:pic>
        <p:nvPicPr>
          <p:cNvPr id="4" name="Picture 4"/>
          <p:cNvPicPr>
            <a:picLocks noChangeAspect="1"/>
          </p:cNvPicPr>
          <p:nvPr/>
        </p:nvPicPr>
        <p:blipFill>
          <a:blip r:embed="rId2"/>
          <a:stretch>
            <a:fillRect/>
          </a:stretch>
        </p:blipFill>
        <p:spPr>
          <a:xfrm>
            <a:off x="-3902529" y="-4106571"/>
            <a:ext cx="6172200" cy="6172200"/>
          </a:xfrm>
          <a:prstGeom prst="rect">
            <a:avLst/>
          </a:prstGeom>
        </p:spPr>
      </p:pic>
      <p:pic>
        <p:nvPicPr>
          <p:cNvPr id="5" name="Picture 5"/>
          <p:cNvPicPr>
            <a:picLocks noChangeAspect="1"/>
          </p:cNvPicPr>
          <p:nvPr/>
        </p:nvPicPr>
        <p:blipFill>
          <a:blip r:embed="rId3"/>
          <a:stretch>
            <a:fillRect/>
          </a:stretch>
        </p:blipFill>
        <p:spPr>
          <a:xfrm rot="-10622891">
            <a:off x="15844157" y="8658808"/>
            <a:ext cx="6172200" cy="6172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5E9"/>
        </a:solidFill>
        <a:effectLst/>
      </p:bgPr>
    </p:bg>
    <p:spTree>
      <p:nvGrpSpPr>
        <p:cNvPr id="1" name=""/>
        <p:cNvGrpSpPr/>
        <p:nvPr/>
      </p:nvGrpSpPr>
      <p:grpSpPr>
        <a:xfrm>
          <a:off x="0" y="0"/>
          <a:ext cx="0" cy="0"/>
          <a:chOff x="0" y="0"/>
          <a:chExt cx="0" cy="0"/>
        </a:xfrm>
      </p:grpSpPr>
      <p:grpSp>
        <p:nvGrpSpPr>
          <p:cNvPr id="2" name="Group 2"/>
          <p:cNvGrpSpPr/>
          <p:nvPr/>
        </p:nvGrpSpPr>
        <p:grpSpPr>
          <a:xfrm>
            <a:off x="292171" y="743823"/>
            <a:ext cx="6094032" cy="3104270"/>
            <a:chOff x="0" y="0"/>
            <a:chExt cx="8125376" cy="4139026"/>
          </a:xfrm>
        </p:grpSpPr>
        <p:pic>
          <p:nvPicPr>
            <p:cNvPr id="3" name="Picture 3"/>
            <p:cNvPicPr>
              <a:picLocks noChangeAspect="1"/>
            </p:cNvPicPr>
            <p:nvPr/>
          </p:nvPicPr>
          <p:blipFill>
            <a:blip r:embed="rId2"/>
            <a:srcRect l="2365" r="2365"/>
            <a:stretch>
              <a:fillRect/>
            </a:stretch>
          </p:blipFill>
          <p:spPr>
            <a:xfrm>
              <a:off x="0" y="0"/>
              <a:ext cx="8125376" cy="4139026"/>
            </a:xfrm>
            <a:prstGeom prst="rect">
              <a:avLst/>
            </a:prstGeom>
          </p:spPr>
        </p:pic>
      </p:grpSp>
      <p:grpSp>
        <p:nvGrpSpPr>
          <p:cNvPr id="4" name="Group 4"/>
          <p:cNvGrpSpPr/>
          <p:nvPr/>
        </p:nvGrpSpPr>
        <p:grpSpPr>
          <a:xfrm>
            <a:off x="11715417" y="743823"/>
            <a:ext cx="6095991" cy="3326687"/>
            <a:chOff x="0" y="0"/>
            <a:chExt cx="8127988" cy="4435583"/>
          </a:xfrm>
        </p:grpSpPr>
        <p:pic>
          <p:nvPicPr>
            <p:cNvPr id="5" name="Picture 5"/>
            <p:cNvPicPr>
              <a:picLocks noChangeAspect="1"/>
            </p:cNvPicPr>
            <p:nvPr/>
          </p:nvPicPr>
          <p:blipFill>
            <a:blip r:embed="rId3"/>
            <a:srcRect l="5536" r="5536"/>
            <a:stretch>
              <a:fillRect/>
            </a:stretch>
          </p:blipFill>
          <p:spPr>
            <a:xfrm>
              <a:off x="0" y="0"/>
              <a:ext cx="8127988" cy="4435583"/>
            </a:xfrm>
            <a:prstGeom prst="rect">
              <a:avLst/>
            </a:prstGeom>
          </p:spPr>
        </p:pic>
      </p:grpSp>
      <p:sp>
        <p:nvSpPr>
          <p:cNvPr id="6" name="TextBox 6"/>
          <p:cNvSpPr txBox="1"/>
          <p:nvPr/>
        </p:nvSpPr>
        <p:spPr>
          <a:xfrm>
            <a:off x="2260479" y="4067720"/>
            <a:ext cx="2270890" cy="473119"/>
          </a:xfrm>
          <a:prstGeom prst="rect">
            <a:avLst/>
          </a:prstGeom>
        </p:spPr>
        <p:txBody>
          <a:bodyPr lIns="0" tIns="0" rIns="0" bIns="0" rtlCol="0" anchor="t">
            <a:spAutoFit/>
          </a:bodyPr>
          <a:lstStyle/>
          <a:p>
            <a:pPr algn="ctr">
              <a:lnSpc>
                <a:spcPts val="3708"/>
              </a:lnSpc>
            </a:pPr>
            <a:r>
              <a:rPr lang="en-US" sz="2648">
                <a:solidFill>
                  <a:srgbClr val="000000"/>
                </a:solidFill>
                <a:latin typeface="Poppins Bold"/>
              </a:rPr>
              <a:t>Home screen</a:t>
            </a:r>
          </a:p>
        </p:txBody>
      </p:sp>
      <p:sp>
        <p:nvSpPr>
          <p:cNvPr id="7" name="TextBox 7"/>
          <p:cNvSpPr txBox="1"/>
          <p:nvPr/>
        </p:nvSpPr>
        <p:spPr>
          <a:xfrm>
            <a:off x="13379529" y="4067720"/>
            <a:ext cx="2495923" cy="473119"/>
          </a:xfrm>
          <a:prstGeom prst="rect">
            <a:avLst/>
          </a:prstGeom>
        </p:spPr>
        <p:txBody>
          <a:bodyPr lIns="0" tIns="0" rIns="0" bIns="0" rtlCol="0" anchor="t">
            <a:spAutoFit/>
          </a:bodyPr>
          <a:lstStyle/>
          <a:p>
            <a:pPr algn="ctr">
              <a:lnSpc>
                <a:spcPts val="3708"/>
              </a:lnSpc>
            </a:pPr>
            <a:r>
              <a:rPr lang="en-US" sz="2648">
                <a:solidFill>
                  <a:srgbClr val="000000"/>
                </a:solidFill>
                <a:latin typeface="Poppins Bold"/>
              </a:rPr>
              <a:t>Products Page</a:t>
            </a:r>
          </a:p>
        </p:txBody>
      </p:sp>
      <p:grpSp>
        <p:nvGrpSpPr>
          <p:cNvPr id="8" name="Group 8"/>
          <p:cNvGrpSpPr/>
          <p:nvPr/>
        </p:nvGrpSpPr>
        <p:grpSpPr>
          <a:xfrm>
            <a:off x="302262" y="5198275"/>
            <a:ext cx="6083941" cy="3009200"/>
            <a:chOff x="0" y="0"/>
            <a:chExt cx="8111922" cy="4012267"/>
          </a:xfrm>
        </p:grpSpPr>
        <p:pic>
          <p:nvPicPr>
            <p:cNvPr id="9" name="Picture 9"/>
            <p:cNvPicPr>
              <a:picLocks noChangeAspect="1"/>
            </p:cNvPicPr>
            <p:nvPr/>
          </p:nvPicPr>
          <p:blipFill>
            <a:blip r:embed="rId4"/>
            <a:srcRect l="963" r="963"/>
            <a:stretch>
              <a:fillRect/>
            </a:stretch>
          </p:blipFill>
          <p:spPr>
            <a:xfrm>
              <a:off x="0" y="0"/>
              <a:ext cx="8111922" cy="4012267"/>
            </a:xfrm>
            <a:prstGeom prst="rect">
              <a:avLst/>
            </a:prstGeom>
          </p:spPr>
        </p:pic>
      </p:grpSp>
      <p:grpSp>
        <p:nvGrpSpPr>
          <p:cNvPr id="10" name="Group 10"/>
          <p:cNvGrpSpPr/>
          <p:nvPr/>
        </p:nvGrpSpPr>
        <p:grpSpPr>
          <a:xfrm>
            <a:off x="11937834" y="5198275"/>
            <a:ext cx="6057995" cy="3313725"/>
            <a:chOff x="0" y="0"/>
            <a:chExt cx="8077327" cy="4418300"/>
          </a:xfrm>
        </p:grpSpPr>
        <p:pic>
          <p:nvPicPr>
            <p:cNvPr id="11" name="Picture 11"/>
            <p:cNvPicPr>
              <a:picLocks noChangeAspect="1"/>
            </p:cNvPicPr>
            <p:nvPr/>
          </p:nvPicPr>
          <p:blipFill>
            <a:blip r:embed="rId5"/>
            <a:srcRect t="7687" r="24852" b="7687"/>
            <a:stretch>
              <a:fillRect/>
            </a:stretch>
          </p:blipFill>
          <p:spPr>
            <a:xfrm>
              <a:off x="0" y="0"/>
              <a:ext cx="8077327" cy="4418300"/>
            </a:xfrm>
            <a:prstGeom prst="rect">
              <a:avLst/>
            </a:prstGeom>
          </p:spPr>
        </p:pic>
      </p:grpSp>
      <p:sp>
        <p:nvSpPr>
          <p:cNvPr id="12" name="TextBox 12"/>
          <p:cNvSpPr txBox="1"/>
          <p:nvPr/>
        </p:nvSpPr>
        <p:spPr>
          <a:xfrm>
            <a:off x="2022164" y="8435800"/>
            <a:ext cx="2623954" cy="473119"/>
          </a:xfrm>
          <a:prstGeom prst="rect">
            <a:avLst/>
          </a:prstGeom>
        </p:spPr>
        <p:txBody>
          <a:bodyPr lIns="0" tIns="0" rIns="0" bIns="0" rtlCol="0" anchor="t">
            <a:spAutoFit/>
          </a:bodyPr>
          <a:lstStyle/>
          <a:p>
            <a:pPr algn="ctr">
              <a:lnSpc>
                <a:spcPts val="3708"/>
              </a:lnSpc>
            </a:pPr>
            <a:r>
              <a:rPr lang="en-US" sz="2648">
                <a:solidFill>
                  <a:srgbClr val="000000"/>
                </a:solidFill>
                <a:latin typeface="Poppins Bold"/>
              </a:rPr>
              <a:t>Checkout Page</a:t>
            </a:r>
          </a:p>
        </p:txBody>
      </p:sp>
      <p:sp>
        <p:nvSpPr>
          <p:cNvPr id="13" name="TextBox 13"/>
          <p:cNvSpPr txBox="1"/>
          <p:nvPr/>
        </p:nvSpPr>
        <p:spPr>
          <a:xfrm>
            <a:off x="13958768" y="8526621"/>
            <a:ext cx="1710200" cy="473119"/>
          </a:xfrm>
          <a:prstGeom prst="rect">
            <a:avLst/>
          </a:prstGeom>
        </p:spPr>
        <p:txBody>
          <a:bodyPr lIns="0" tIns="0" rIns="0" bIns="0" rtlCol="0" anchor="t">
            <a:spAutoFit/>
          </a:bodyPr>
          <a:lstStyle/>
          <a:p>
            <a:pPr algn="ctr">
              <a:lnSpc>
                <a:spcPts val="3708"/>
              </a:lnSpc>
            </a:pPr>
            <a:r>
              <a:rPr lang="en-US" sz="2648">
                <a:solidFill>
                  <a:srgbClr val="000000"/>
                </a:solidFill>
                <a:latin typeface="Poppins Bold"/>
              </a:rPr>
              <a:t>Cart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892</Words>
  <Application>Microsoft Office PowerPoint</Application>
  <PresentationFormat>Custom</PresentationFormat>
  <Paragraphs>42</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Poppins</vt:lpstr>
      <vt:lpstr>Poppins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Priee - ppt</dc:title>
  <cp:lastModifiedBy>Sweatha R</cp:lastModifiedBy>
  <cp:revision>2</cp:revision>
  <dcterms:created xsi:type="dcterms:W3CDTF">2006-08-16T00:00:00Z</dcterms:created>
  <dcterms:modified xsi:type="dcterms:W3CDTF">2024-05-19T14:11:24Z</dcterms:modified>
  <dc:identifier>DAGFmbQPfec</dc:identifier>
</cp:coreProperties>
</file>